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237" r:id="rId2"/>
    <p:sldId id="2235" r:id="rId3"/>
    <p:sldId id="2221" r:id="rId4"/>
    <p:sldId id="2225" r:id="rId5"/>
    <p:sldId id="2222" r:id="rId6"/>
    <p:sldId id="2224" r:id="rId7"/>
    <p:sldId id="2223" r:id="rId8"/>
    <p:sldId id="2230" r:id="rId9"/>
    <p:sldId id="2226" r:id="rId10"/>
    <p:sldId id="2227" r:id="rId11"/>
    <p:sldId id="2228" r:id="rId12"/>
    <p:sldId id="2231" r:id="rId13"/>
    <p:sldId id="2232" r:id="rId14"/>
    <p:sldId id="2233" r:id="rId15"/>
    <p:sldId id="2234" r:id="rId16"/>
    <p:sldId id="2236" r:id="rId17"/>
    <p:sldId id="2209" r:id="rId18"/>
    <p:sldId id="2211" r:id="rId19"/>
    <p:sldId id="2214" r:id="rId20"/>
    <p:sldId id="2212" r:id="rId21"/>
    <p:sldId id="2215" r:id="rId22"/>
    <p:sldId id="2216" r:id="rId23"/>
    <p:sldId id="2218" r:id="rId24"/>
    <p:sldId id="2219" r:id="rId25"/>
    <p:sldId id="2217" r:id="rId26"/>
    <p:sldId id="2220" r:id="rId27"/>
    <p:sldId id="2210" r:id="rId28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E2A"/>
    <a:srgbClr val="4C5F27"/>
    <a:srgbClr val="3A9A98"/>
    <a:srgbClr val="FFFFFF"/>
    <a:srgbClr val="6BC7C7"/>
    <a:srgbClr val="70C8C9"/>
    <a:srgbClr val="262F13"/>
    <a:srgbClr val="3333B2"/>
    <a:srgbClr val="00081A"/>
    <a:srgbClr val="073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 autoAdjust="0"/>
    <p:restoredTop sz="90895" autoAdjust="0"/>
  </p:normalViewPr>
  <p:slideViewPr>
    <p:cSldViewPr>
      <p:cViewPr varScale="1">
        <p:scale>
          <a:sx n="135" d="100"/>
          <a:sy n="135" d="100"/>
        </p:scale>
        <p:origin x="80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92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51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0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72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1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1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3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1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CE64121C-31B0-13A9-EBA7-D666A09D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2513"/>
            <a:ext cx="7086600" cy="483442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0D566EB-9C4D-7EAE-42E1-D50353C55D6A}"/>
              </a:ext>
            </a:extLst>
          </p:cNvPr>
          <p:cNvSpPr/>
          <p:nvPr/>
        </p:nvSpPr>
        <p:spPr>
          <a:xfrm>
            <a:off x="2286000" y="1581150"/>
            <a:ext cx="2590800" cy="12192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B7C803-EFCB-759B-8138-AFD5A3E4DE76}"/>
              </a:ext>
            </a:extLst>
          </p:cNvPr>
          <p:cNvCxnSpPr/>
          <p:nvPr/>
        </p:nvCxnSpPr>
        <p:spPr>
          <a:xfrm>
            <a:off x="3962400" y="3105150"/>
            <a:ext cx="190500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4C8F41-7008-5C5E-4AF9-1D883CFEF0CA}"/>
              </a:ext>
            </a:extLst>
          </p:cNvPr>
          <p:cNvSpPr txBox="1"/>
          <p:nvPr/>
        </p:nvSpPr>
        <p:spPr>
          <a:xfrm>
            <a:off x="5943600" y="29204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Ideas Lab 2025 (March 3-4)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ED0F9-84C8-9E6B-1399-D478488846A8}"/>
              </a:ext>
            </a:extLst>
          </p:cNvPr>
          <p:cNvSpPr txBox="1"/>
          <p:nvPr/>
        </p:nvSpPr>
        <p:spPr>
          <a:xfrm>
            <a:off x="6324600" y="1809750"/>
            <a:ext cx="2088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MVP – we don’t go too crazy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3232C-2C2E-8CB7-C96A-340F1EEB3B81}"/>
              </a:ext>
            </a:extLst>
          </p:cNvPr>
          <p:cNvSpPr txBox="1"/>
          <p:nvPr/>
        </p:nvSpPr>
        <p:spPr>
          <a:xfrm>
            <a:off x="6324600" y="3809043"/>
            <a:ext cx="2088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Sky is the limit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6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4800600" y="43764"/>
            <a:ext cx="42656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dirty="0" err="1">
                <a:solidFill>
                  <a:srgbClr val="173E2A"/>
                </a:solidFill>
              </a:rPr>
              <a:t>ceps.ai</a:t>
            </a:r>
            <a:r>
              <a:rPr lang="en-US" sz="1600" dirty="0">
                <a:solidFill>
                  <a:srgbClr val="173E2A"/>
                </a:solidFill>
              </a:rPr>
              <a:t>/world#section2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1FC0E4-E1B0-2FBF-DF88-AC2955D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95800" cy="571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57BF59A-848C-D622-86D1-B0677D7EC031}"/>
              </a:ext>
            </a:extLst>
          </p:cNvPr>
          <p:cNvSpPr txBox="1">
            <a:spLocks/>
          </p:cNvSpPr>
          <p:nvPr/>
        </p:nvSpPr>
        <p:spPr bwMode="auto">
          <a:xfrm>
            <a:off x="69528" y="57150"/>
            <a:ext cx="5312594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173E2A"/>
                </a:solidFill>
              </a:rPr>
              <a:t>AI velocity of SECTORS</a:t>
            </a:r>
          </a:p>
        </p:txBody>
      </p:sp>
      <p:pic>
        <p:nvPicPr>
          <p:cNvPr id="12" name="Picture 11" descr="A chart of different colored lines&#10;&#10;Description automatically generated">
            <a:extLst>
              <a:ext uri="{FF2B5EF4-FFF2-40B4-BE49-F238E27FC236}">
                <a16:creationId xmlns:a16="http://schemas.microsoft.com/office/drawing/2014/main" id="{DCCCCC58-F0E4-03B2-D89A-213610CE1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57350"/>
            <a:ext cx="4408918" cy="3223757"/>
          </a:xfrm>
          <a:prstGeom prst="rect">
            <a:avLst/>
          </a:prstGeom>
        </p:spPr>
      </p:pic>
      <p:pic>
        <p:nvPicPr>
          <p:cNvPr id="14" name="Picture 13" descr="A screenshot of a web page&#10;&#10;Description automatically generated">
            <a:extLst>
              <a:ext uri="{FF2B5EF4-FFF2-40B4-BE49-F238E27FC236}">
                <a16:creationId xmlns:a16="http://schemas.microsoft.com/office/drawing/2014/main" id="{74B87F7A-0B1C-1BE8-5C2F-8D327C397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4" y="1307063"/>
            <a:ext cx="2945747" cy="1462574"/>
          </a:xfrm>
          <a:prstGeom prst="rect">
            <a:avLst/>
          </a:prstGeom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732821F6-2A4C-497F-E3B3-231934C7C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3105150"/>
            <a:ext cx="2945747" cy="14625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969CB52C-EA3C-1AD4-8220-0374059839A8}"/>
              </a:ext>
            </a:extLst>
          </p:cNvPr>
          <p:cNvSpPr txBox="1">
            <a:spLocks/>
          </p:cNvSpPr>
          <p:nvPr/>
        </p:nvSpPr>
        <p:spPr bwMode="auto">
          <a:xfrm>
            <a:off x="4038600" y="1100624"/>
            <a:ext cx="121920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PATENTS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1D770-D44C-089E-ED80-618B9285DE2A}"/>
              </a:ext>
            </a:extLst>
          </p:cNvPr>
          <p:cNvSpPr txBox="1">
            <a:spLocks/>
          </p:cNvSpPr>
          <p:nvPr/>
        </p:nvSpPr>
        <p:spPr bwMode="auto">
          <a:xfrm>
            <a:off x="5382122" y="1100624"/>
            <a:ext cx="1562883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PUBLICATIONS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5DF31C5-33E0-7401-039D-0F8CD47A20B1}"/>
              </a:ext>
            </a:extLst>
          </p:cNvPr>
          <p:cNvSpPr txBox="1">
            <a:spLocks/>
          </p:cNvSpPr>
          <p:nvPr/>
        </p:nvSpPr>
        <p:spPr bwMode="auto">
          <a:xfrm>
            <a:off x="7069327" y="1100624"/>
            <a:ext cx="111346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FUNDING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0AF5AF6-B688-3B46-9835-5B1F20814F39}"/>
              </a:ext>
            </a:extLst>
          </p:cNvPr>
          <p:cNvSpPr txBox="1">
            <a:spLocks/>
          </p:cNvSpPr>
          <p:nvPr/>
        </p:nvSpPr>
        <p:spPr bwMode="auto">
          <a:xfrm>
            <a:off x="8307109" y="1100624"/>
            <a:ext cx="673465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27593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4800600" y="43764"/>
            <a:ext cx="42656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dirty="0" err="1">
                <a:solidFill>
                  <a:srgbClr val="173E2A"/>
                </a:solidFill>
              </a:rPr>
              <a:t>ceps.ai</a:t>
            </a:r>
            <a:r>
              <a:rPr lang="en-US" sz="1600" dirty="0">
                <a:solidFill>
                  <a:srgbClr val="173E2A"/>
                </a:solidFill>
              </a:rPr>
              <a:t>/world#section3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1FC0E4-E1B0-2FBF-DF88-AC2955D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95800" cy="571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57BF59A-848C-D622-86D1-B0677D7EC031}"/>
              </a:ext>
            </a:extLst>
          </p:cNvPr>
          <p:cNvSpPr txBox="1">
            <a:spLocks/>
          </p:cNvSpPr>
          <p:nvPr/>
        </p:nvSpPr>
        <p:spPr bwMode="auto">
          <a:xfrm>
            <a:off x="69528" y="57150"/>
            <a:ext cx="4883472" cy="104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173E2A"/>
                </a:solidFill>
              </a:rPr>
              <a:t>Global AI ecosystem – parent = sectors</a:t>
            </a:r>
          </a:p>
        </p:txBody>
      </p:sp>
      <p:pic>
        <p:nvPicPr>
          <p:cNvPr id="14" name="Picture 13" descr="A screenshot of a web page&#10;&#10;Description automatically generated">
            <a:extLst>
              <a:ext uri="{FF2B5EF4-FFF2-40B4-BE49-F238E27FC236}">
                <a16:creationId xmlns:a16="http://schemas.microsoft.com/office/drawing/2014/main" id="{74B87F7A-0B1C-1BE8-5C2F-8D327C39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4" y="1307063"/>
            <a:ext cx="2945747" cy="1462574"/>
          </a:xfrm>
          <a:prstGeom prst="rect">
            <a:avLst/>
          </a:prstGeom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732821F6-2A4C-497F-E3B3-231934C7C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3105150"/>
            <a:ext cx="2945747" cy="14625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969CB52C-EA3C-1AD4-8220-0374059839A8}"/>
              </a:ext>
            </a:extLst>
          </p:cNvPr>
          <p:cNvSpPr txBox="1">
            <a:spLocks/>
          </p:cNvSpPr>
          <p:nvPr/>
        </p:nvSpPr>
        <p:spPr bwMode="auto">
          <a:xfrm>
            <a:off x="4038600" y="1100624"/>
            <a:ext cx="121920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PATENTS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1D770-D44C-089E-ED80-618B9285DE2A}"/>
              </a:ext>
            </a:extLst>
          </p:cNvPr>
          <p:cNvSpPr txBox="1">
            <a:spLocks/>
          </p:cNvSpPr>
          <p:nvPr/>
        </p:nvSpPr>
        <p:spPr bwMode="auto">
          <a:xfrm>
            <a:off x="5382122" y="1100624"/>
            <a:ext cx="1562883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PUBLICATIONS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5DF31C5-33E0-7401-039D-0F8CD47A20B1}"/>
              </a:ext>
            </a:extLst>
          </p:cNvPr>
          <p:cNvSpPr txBox="1">
            <a:spLocks/>
          </p:cNvSpPr>
          <p:nvPr/>
        </p:nvSpPr>
        <p:spPr bwMode="auto">
          <a:xfrm>
            <a:off x="7069327" y="1100624"/>
            <a:ext cx="111346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FUNDING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0AF5AF6-B688-3B46-9835-5B1F20814F39}"/>
              </a:ext>
            </a:extLst>
          </p:cNvPr>
          <p:cNvSpPr txBox="1">
            <a:spLocks/>
          </p:cNvSpPr>
          <p:nvPr/>
        </p:nvSpPr>
        <p:spPr bwMode="auto">
          <a:xfrm>
            <a:off x="8307109" y="1100624"/>
            <a:ext cx="673465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ALL</a:t>
            </a:r>
          </a:p>
        </p:txBody>
      </p:sp>
      <p:pic>
        <p:nvPicPr>
          <p:cNvPr id="8" name="Picture 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716D32A-EA19-3411-FA23-636F5CD2D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37" y="1657350"/>
            <a:ext cx="4953178" cy="33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97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4800600" y="43764"/>
            <a:ext cx="42656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dirty="0" err="1">
                <a:solidFill>
                  <a:srgbClr val="173E2A"/>
                </a:solidFill>
              </a:rPr>
              <a:t>ceps.ai</a:t>
            </a:r>
            <a:r>
              <a:rPr lang="en-US" sz="1600" dirty="0">
                <a:solidFill>
                  <a:srgbClr val="173E2A"/>
                </a:solidFill>
              </a:rPr>
              <a:t>/world#section3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1FC0E4-E1B0-2FBF-DF88-AC2955D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95800" cy="571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57BF59A-848C-D622-86D1-B0677D7EC031}"/>
              </a:ext>
            </a:extLst>
          </p:cNvPr>
          <p:cNvSpPr txBox="1">
            <a:spLocks/>
          </p:cNvSpPr>
          <p:nvPr/>
        </p:nvSpPr>
        <p:spPr bwMode="auto">
          <a:xfrm>
            <a:off x="69528" y="57150"/>
            <a:ext cx="4883472" cy="104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173E2A"/>
                </a:solidFill>
              </a:rPr>
              <a:t>Global AI ecosystem – links</a:t>
            </a:r>
          </a:p>
        </p:txBody>
      </p:sp>
      <p:pic>
        <p:nvPicPr>
          <p:cNvPr id="14" name="Picture 13" descr="A screenshot of a web page&#10;&#10;Description automatically generated">
            <a:extLst>
              <a:ext uri="{FF2B5EF4-FFF2-40B4-BE49-F238E27FC236}">
                <a16:creationId xmlns:a16="http://schemas.microsoft.com/office/drawing/2014/main" id="{74B87F7A-0B1C-1BE8-5C2F-8D327C39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4" y="1307063"/>
            <a:ext cx="2945747" cy="1462574"/>
          </a:xfrm>
          <a:prstGeom prst="rect">
            <a:avLst/>
          </a:prstGeom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732821F6-2A4C-497F-E3B3-231934C7C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3105150"/>
            <a:ext cx="2945747" cy="14625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969CB52C-EA3C-1AD4-8220-0374059839A8}"/>
              </a:ext>
            </a:extLst>
          </p:cNvPr>
          <p:cNvSpPr txBox="1">
            <a:spLocks/>
          </p:cNvSpPr>
          <p:nvPr/>
        </p:nvSpPr>
        <p:spPr bwMode="auto">
          <a:xfrm>
            <a:off x="4038600" y="1100624"/>
            <a:ext cx="121920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PATENTS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1D770-D44C-089E-ED80-618B9285DE2A}"/>
              </a:ext>
            </a:extLst>
          </p:cNvPr>
          <p:cNvSpPr txBox="1">
            <a:spLocks/>
          </p:cNvSpPr>
          <p:nvPr/>
        </p:nvSpPr>
        <p:spPr bwMode="auto">
          <a:xfrm>
            <a:off x="5382122" y="1100624"/>
            <a:ext cx="1562883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PUBLICATIONS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5DF31C5-33E0-7401-039D-0F8CD47A20B1}"/>
              </a:ext>
            </a:extLst>
          </p:cNvPr>
          <p:cNvSpPr txBox="1">
            <a:spLocks/>
          </p:cNvSpPr>
          <p:nvPr/>
        </p:nvSpPr>
        <p:spPr bwMode="auto">
          <a:xfrm>
            <a:off x="7069327" y="1100624"/>
            <a:ext cx="111346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FUNDING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0AF5AF6-B688-3B46-9835-5B1F20814F39}"/>
              </a:ext>
            </a:extLst>
          </p:cNvPr>
          <p:cNvSpPr txBox="1">
            <a:spLocks/>
          </p:cNvSpPr>
          <p:nvPr/>
        </p:nvSpPr>
        <p:spPr bwMode="auto">
          <a:xfrm>
            <a:off x="8307109" y="1100624"/>
            <a:ext cx="673465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ALL</a:t>
            </a:r>
          </a:p>
        </p:txBody>
      </p:sp>
      <p:pic>
        <p:nvPicPr>
          <p:cNvPr id="8" name="Picture 7" descr="A diagram of a network of energy&#10;&#10;Description automatically generated with medium confidence">
            <a:extLst>
              <a:ext uri="{FF2B5EF4-FFF2-40B4-BE49-F238E27FC236}">
                <a16:creationId xmlns:a16="http://schemas.microsoft.com/office/drawing/2014/main" id="{4CEF04C9-E410-8457-DCF5-79CE84DA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971" y="1676758"/>
            <a:ext cx="4569603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1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4800600" y="43764"/>
            <a:ext cx="42656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dirty="0" err="1">
                <a:solidFill>
                  <a:srgbClr val="173E2A"/>
                </a:solidFill>
              </a:rPr>
              <a:t>ceps.ai</a:t>
            </a:r>
            <a:r>
              <a:rPr lang="en-US" sz="1600" dirty="0">
                <a:solidFill>
                  <a:srgbClr val="173E2A"/>
                </a:solidFill>
              </a:rPr>
              <a:t>/world#section3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1FC0E4-E1B0-2FBF-DF88-AC2955D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95800" cy="571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57BF59A-848C-D622-86D1-B0677D7EC031}"/>
              </a:ext>
            </a:extLst>
          </p:cNvPr>
          <p:cNvSpPr txBox="1">
            <a:spLocks/>
          </p:cNvSpPr>
          <p:nvPr/>
        </p:nvSpPr>
        <p:spPr bwMode="auto">
          <a:xfrm>
            <a:off x="69528" y="57150"/>
            <a:ext cx="4883472" cy="104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173E2A"/>
                </a:solidFill>
              </a:rPr>
              <a:t>Use cases of AI</a:t>
            </a:r>
          </a:p>
        </p:txBody>
      </p:sp>
      <p:pic>
        <p:nvPicPr>
          <p:cNvPr id="14" name="Picture 13" descr="A screenshot of a web page&#10;&#10;Description automatically generated">
            <a:extLst>
              <a:ext uri="{FF2B5EF4-FFF2-40B4-BE49-F238E27FC236}">
                <a16:creationId xmlns:a16="http://schemas.microsoft.com/office/drawing/2014/main" id="{74B87F7A-0B1C-1BE8-5C2F-8D327C39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4" y="1307063"/>
            <a:ext cx="2945747" cy="1462574"/>
          </a:xfrm>
          <a:prstGeom prst="rect">
            <a:avLst/>
          </a:prstGeom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732821F6-2A4C-497F-E3B3-231934C7C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3105150"/>
            <a:ext cx="2945747" cy="1462574"/>
          </a:xfrm>
          <a:prstGeom prst="rect">
            <a:avLst/>
          </a:prstGeom>
        </p:spPr>
      </p:pic>
      <p:pic>
        <p:nvPicPr>
          <p:cNvPr id="11" name="Picture 10" descr="A diagram of different types of industrial sector&#10;&#10;Description automatically generated">
            <a:extLst>
              <a:ext uri="{FF2B5EF4-FFF2-40B4-BE49-F238E27FC236}">
                <a16:creationId xmlns:a16="http://schemas.microsoft.com/office/drawing/2014/main" id="{93055A42-DDCE-727F-CE06-2120F8648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92" y="1809750"/>
            <a:ext cx="5180035" cy="2948511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9B76E22E-28D5-B893-6D9F-73B8FC073338}"/>
              </a:ext>
            </a:extLst>
          </p:cNvPr>
          <p:cNvSpPr txBox="1">
            <a:spLocks/>
          </p:cNvSpPr>
          <p:nvPr/>
        </p:nvSpPr>
        <p:spPr bwMode="auto">
          <a:xfrm>
            <a:off x="5486400" y="1160327"/>
            <a:ext cx="190500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SELECT SECTORS</a:t>
            </a:r>
          </a:p>
        </p:txBody>
      </p:sp>
    </p:spTree>
    <p:extLst>
      <p:ext uri="{BB962C8B-B14F-4D97-AF65-F5344CB8AC3E}">
        <p14:creationId xmlns:p14="http://schemas.microsoft.com/office/powerpoint/2010/main" val="3617697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4800600" y="43764"/>
            <a:ext cx="42656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dirty="0" err="1">
                <a:solidFill>
                  <a:srgbClr val="173E2A"/>
                </a:solidFill>
              </a:rPr>
              <a:t>ceps.ai</a:t>
            </a:r>
            <a:r>
              <a:rPr lang="en-US" sz="1600" dirty="0">
                <a:solidFill>
                  <a:srgbClr val="173E2A"/>
                </a:solidFill>
              </a:rPr>
              <a:t>/world#section3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1FC0E4-E1B0-2FBF-DF88-AC2955D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95800" cy="571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57BF59A-848C-D622-86D1-B0677D7EC031}"/>
              </a:ext>
            </a:extLst>
          </p:cNvPr>
          <p:cNvSpPr txBox="1">
            <a:spLocks/>
          </p:cNvSpPr>
          <p:nvPr/>
        </p:nvSpPr>
        <p:spPr bwMode="auto">
          <a:xfrm>
            <a:off x="69528" y="57150"/>
            <a:ext cx="4883472" cy="104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173E2A"/>
                </a:solidFill>
              </a:rPr>
              <a:t>Blockers and enablers</a:t>
            </a:r>
          </a:p>
        </p:txBody>
      </p:sp>
      <p:pic>
        <p:nvPicPr>
          <p:cNvPr id="14" name="Picture 13" descr="A screenshot of a web page&#10;&#10;Description automatically generated">
            <a:extLst>
              <a:ext uri="{FF2B5EF4-FFF2-40B4-BE49-F238E27FC236}">
                <a16:creationId xmlns:a16="http://schemas.microsoft.com/office/drawing/2014/main" id="{74B87F7A-0B1C-1BE8-5C2F-8D327C39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4" y="1307063"/>
            <a:ext cx="2945747" cy="1462574"/>
          </a:xfrm>
          <a:prstGeom prst="rect">
            <a:avLst/>
          </a:prstGeom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732821F6-2A4C-497F-E3B3-231934C7C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3105150"/>
            <a:ext cx="2945747" cy="1462574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9B76E22E-28D5-B893-6D9F-73B8FC073338}"/>
              </a:ext>
            </a:extLst>
          </p:cNvPr>
          <p:cNvSpPr txBox="1">
            <a:spLocks/>
          </p:cNvSpPr>
          <p:nvPr/>
        </p:nvSpPr>
        <p:spPr bwMode="auto">
          <a:xfrm>
            <a:off x="5537522" y="772498"/>
            <a:ext cx="190500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SELECT SECTORS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7379E8BC-552C-4E08-C0A6-B9B782698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47" y="1225560"/>
            <a:ext cx="3689350" cy="37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8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661FE6D-0474-5B63-02C7-CA5A9F584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75"/>
          <a:stretch/>
        </p:blipFill>
        <p:spPr bwMode="auto">
          <a:xfrm>
            <a:off x="228600" y="731865"/>
            <a:ext cx="8610599" cy="22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853A03-2BD1-973D-F05D-DB41313E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" y="57150"/>
            <a:ext cx="4807272" cy="571500"/>
          </a:xfrm>
        </p:spPr>
        <p:txBody>
          <a:bodyPr/>
          <a:lstStyle/>
          <a:p>
            <a:r>
              <a:rPr lang="en-US" dirty="0">
                <a:solidFill>
                  <a:srgbClr val="173E2A"/>
                </a:solidFill>
              </a:rPr>
              <a:t>WORLD PROFILE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5638800" y="43764"/>
            <a:ext cx="34274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err="1">
                <a:solidFill>
                  <a:srgbClr val="173E2A"/>
                </a:solidFill>
              </a:rPr>
              <a:t>ceps.ai</a:t>
            </a:r>
            <a:r>
              <a:rPr lang="en-US" dirty="0">
                <a:solidFill>
                  <a:srgbClr val="173E2A"/>
                </a:solidFill>
              </a:rPr>
              <a:t>/world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FED25A9-81E3-9071-2E54-FC09373AC668}"/>
              </a:ext>
            </a:extLst>
          </p:cNvPr>
          <p:cNvSpPr txBox="1">
            <a:spLocks/>
          </p:cNvSpPr>
          <p:nvPr/>
        </p:nvSpPr>
        <p:spPr bwMode="auto">
          <a:xfrm>
            <a:off x="228600" y="1904222"/>
            <a:ext cx="3048000" cy="5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Hero section of the world of AI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123AE9-19AD-31EE-F273-14FF9E728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5050"/>
            <a:ext cx="12907536" cy="470586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9D6497D6-59F3-AE6A-8D97-A34D06734A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6CAF4285-BEF4-09F0-7655-8939E90B50E6}"/>
              </a:ext>
            </a:extLst>
          </p:cNvPr>
          <p:cNvSpPr txBox="1">
            <a:spLocks/>
          </p:cNvSpPr>
          <p:nvPr/>
        </p:nvSpPr>
        <p:spPr bwMode="auto">
          <a:xfrm>
            <a:off x="6629400" y="742950"/>
            <a:ext cx="7620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000" dirty="0">
                <a:solidFill>
                  <a:srgbClr val="173E2A"/>
                </a:solidFill>
              </a:rPr>
              <a:t>World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51D0203-E2C8-795F-16A0-3CC069EDF274}"/>
              </a:ext>
            </a:extLst>
          </p:cNvPr>
          <p:cNvSpPr txBox="1">
            <a:spLocks/>
          </p:cNvSpPr>
          <p:nvPr/>
        </p:nvSpPr>
        <p:spPr bwMode="auto">
          <a:xfrm>
            <a:off x="5410200" y="1232250"/>
            <a:ext cx="3048000" cy="1034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China is the leading country in AI. But France is rising and will lead by 2030.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9747533-1ADE-15ED-101C-EE954C41482A}"/>
              </a:ext>
            </a:extLst>
          </p:cNvPr>
          <p:cNvSpPr txBox="1">
            <a:spLocks/>
          </p:cNvSpPr>
          <p:nvPr/>
        </p:nvSpPr>
        <p:spPr bwMode="auto">
          <a:xfrm>
            <a:off x="5410200" y="2370164"/>
            <a:ext cx="838200" cy="4574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KPI1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F62A91E-D05D-AA30-87CE-B34181368EE5}"/>
              </a:ext>
            </a:extLst>
          </p:cNvPr>
          <p:cNvSpPr txBox="1">
            <a:spLocks/>
          </p:cNvSpPr>
          <p:nvPr/>
        </p:nvSpPr>
        <p:spPr bwMode="auto">
          <a:xfrm>
            <a:off x="6424936" y="2378130"/>
            <a:ext cx="838200" cy="4574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KPI2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EB92D0D-A889-53A6-6AB5-D49260C70BF5}"/>
              </a:ext>
            </a:extLst>
          </p:cNvPr>
          <p:cNvSpPr txBox="1">
            <a:spLocks/>
          </p:cNvSpPr>
          <p:nvPr/>
        </p:nvSpPr>
        <p:spPr bwMode="auto">
          <a:xfrm>
            <a:off x="7439672" y="2384788"/>
            <a:ext cx="838200" cy="4574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KPI3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D3FEF-7353-35DF-F077-DCCCF8DEC97A}"/>
              </a:ext>
            </a:extLst>
          </p:cNvPr>
          <p:cNvSpPr/>
          <p:nvPr/>
        </p:nvSpPr>
        <p:spPr>
          <a:xfrm>
            <a:off x="7391400" y="742950"/>
            <a:ext cx="381000" cy="304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72836-4140-83D8-2F77-39DC5D00A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3" y="3030495"/>
            <a:ext cx="4038600" cy="15757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663A49-C194-CDD2-5851-C7EE83B16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28" y="2854378"/>
            <a:ext cx="4584987" cy="17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5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661FE6D-0474-5B63-02C7-CA5A9F584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75"/>
          <a:stretch/>
        </p:blipFill>
        <p:spPr bwMode="auto">
          <a:xfrm>
            <a:off x="228600" y="731865"/>
            <a:ext cx="8610599" cy="22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853A03-2BD1-973D-F05D-DB41313E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" y="57150"/>
            <a:ext cx="4807272" cy="571500"/>
          </a:xfrm>
        </p:spPr>
        <p:txBody>
          <a:bodyPr/>
          <a:lstStyle/>
          <a:p>
            <a:r>
              <a:rPr lang="en-US" dirty="0">
                <a:solidFill>
                  <a:srgbClr val="173E2A"/>
                </a:solidFill>
              </a:rPr>
              <a:t>WORLD PROFILE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5638800" y="43764"/>
            <a:ext cx="34274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err="1">
                <a:solidFill>
                  <a:srgbClr val="173E2A"/>
                </a:solidFill>
              </a:rPr>
              <a:t>ceps.ai</a:t>
            </a:r>
            <a:r>
              <a:rPr lang="en-US" dirty="0">
                <a:solidFill>
                  <a:srgbClr val="173E2A"/>
                </a:solidFill>
              </a:rPr>
              <a:t>/world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FED25A9-81E3-9071-2E54-FC09373AC668}"/>
              </a:ext>
            </a:extLst>
          </p:cNvPr>
          <p:cNvSpPr txBox="1">
            <a:spLocks/>
          </p:cNvSpPr>
          <p:nvPr/>
        </p:nvSpPr>
        <p:spPr bwMode="auto">
          <a:xfrm>
            <a:off x="228600" y="1904222"/>
            <a:ext cx="3048000" cy="5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Hero section of the world of AI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123AE9-19AD-31EE-F273-14FF9E728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5050"/>
            <a:ext cx="12907536" cy="470586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9D6497D6-59F3-AE6A-8D97-A34D06734A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6CAF4285-BEF4-09F0-7655-8939E90B50E6}"/>
              </a:ext>
            </a:extLst>
          </p:cNvPr>
          <p:cNvSpPr txBox="1">
            <a:spLocks/>
          </p:cNvSpPr>
          <p:nvPr/>
        </p:nvSpPr>
        <p:spPr bwMode="auto">
          <a:xfrm>
            <a:off x="6629400" y="742950"/>
            <a:ext cx="7620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000" dirty="0">
                <a:solidFill>
                  <a:srgbClr val="173E2A"/>
                </a:solidFill>
              </a:rPr>
              <a:t>World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51D0203-E2C8-795F-16A0-3CC069EDF274}"/>
              </a:ext>
            </a:extLst>
          </p:cNvPr>
          <p:cNvSpPr txBox="1">
            <a:spLocks/>
          </p:cNvSpPr>
          <p:nvPr/>
        </p:nvSpPr>
        <p:spPr bwMode="auto">
          <a:xfrm>
            <a:off x="5410200" y="1232250"/>
            <a:ext cx="3048000" cy="1034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China is the leading country in AI. But France is rising and will lead by 2030.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9747533-1ADE-15ED-101C-EE954C41482A}"/>
              </a:ext>
            </a:extLst>
          </p:cNvPr>
          <p:cNvSpPr txBox="1">
            <a:spLocks/>
          </p:cNvSpPr>
          <p:nvPr/>
        </p:nvSpPr>
        <p:spPr bwMode="auto">
          <a:xfrm>
            <a:off x="5410200" y="2370164"/>
            <a:ext cx="838200" cy="4574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KPI1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F62A91E-D05D-AA30-87CE-B34181368EE5}"/>
              </a:ext>
            </a:extLst>
          </p:cNvPr>
          <p:cNvSpPr txBox="1">
            <a:spLocks/>
          </p:cNvSpPr>
          <p:nvPr/>
        </p:nvSpPr>
        <p:spPr bwMode="auto">
          <a:xfrm>
            <a:off x="6424936" y="2378130"/>
            <a:ext cx="838200" cy="4574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KPI2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EB92D0D-A889-53A6-6AB5-D49260C70BF5}"/>
              </a:ext>
            </a:extLst>
          </p:cNvPr>
          <p:cNvSpPr txBox="1">
            <a:spLocks/>
          </p:cNvSpPr>
          <p:nvPr/>
        </p:nvSpPr>
        <p:spPr bwMode="auto">
          <a:xfrm>
            <a:off x="7439672" y="2384788"/>
            <a:ext cx="838200" cy="4574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KPI3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D3FEF-7353-35DF-F077-DCCCF8DEC97A}"/>
              </a:ext>
            </a:extLst>
          </p:cNvPr>
          <p:cNvSpPr/>
          <p:nvPr/>
        </p:nvSpPr>
        <p:spPr>
          <a:xfrm>
            <a:off x="7772400" y="742950"/>
            <a:ext cx="381000" cy="304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47D6AA-5C5E-384D-EB72-E96CBA477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15490"/>
            <a:ext cx="2425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03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CE64121C-31B0-13A9-EBA7-D666A09D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2513"/>
            <a:ext cx="7086600" cy="48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D3F9A10-F089-B9C9-D426-24039CCFD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0151"/>
            <a:ext cx="9119551" cy="211320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2832A9-87AA-09EF-B634-A8E0FDD05829}"/>
              </a:ext>
            </a:extLst>
          </p:cNvPr>
          <p:cNvSpPr/>
          <p:nvPr/>
        </p:nvSpPr>
        <p:spPr>
          <a:xfrm>
            <a:off x="5867400" y="590550"/>
            <a:ext cx="1447800" cy="1272086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243FC-E682-5100-167B-3851F689FD31}"/>
              </a:ext>
            </a:extLst>
          </p:cNvPr>
          <p:cNvSpPr txBox="1"/>
          <p:nvPr/>
        </p:nvSpPr>
        <p:spPr>
          <a:xfrm>
            <a:off x="5852962" y="693086"/>
            <a:ext cx="1447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CEPS TEAM</a:t>
            </a:r>
          </a:p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Led by Andrea, </a:t>
            </a:r>
            <a:r>
              <a:rPr lang="en-US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Cinzia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Laura, PA</a:t>
            </a:r>
          </a:p>
        </p:txBody>
      </p:sp>
    </p:spTree>
    <p:extLst>
      <p:ext uri="{BB962C8B-B14F-4D97-AF65-F5344CB8AC3E}">
        <p14:creationId xmlns:p14="http://schemas.microsoft.com/office/powerpoint/2010/main" val="320791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0B38A7-A781-0F28-D9C4-9AA8DFEC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712" y="184253"/>
            <a:ext cx="2355373" cy="1141280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CEPS AI OBSERVATORY (PAGE PROFILES)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930E68-B00E-C47E-95B0-2E46822600F0}"/>
              </a:ext>
            </a:extLst>
          </p:cNvPr>
          <p:cNvSpPr/>
          <p:nvPr/>
        </p:nvSpPr>
        <p:spPr>
          <a:xfrm>
            <a:off x="2209800" y="2038350"/>
            <a:ext cx="1447800" cy="10668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DFAA03-38F2-9BED-B8DE-7BE74EB695DE}"/>
              </a:ext>
            </a:extLst>
          </p:cNvPr>
          <p:cNvSpPr/>
          <p:nvPr/>
        </p:nvSpPr>
        <p:spPr>
          <a:xfrm>
            <a:off x="4838700" y="2038350"/>
            <a:ext cx="1447800" cy="10668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B2E772-552F-1E19-1DFB-ECFF1E514FD3}"/>
              </a:ext>
            </a:extLst>
          </p:cNvPr>
          <p:cNvSpPr/>
          <p:nvPr/>
        </p:nvSpPr>
        <p:spPr>
          <a:xfrm>
            <a:off x="7467600" y="2038350"/>
            <a:ext cx="1447800" cy="10668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58EB0-BFE5-635B-FE9C-B3917764A672}"/>
              </a:ext>
            </a:extLst>
          </p:cNvPr>
          <p:cNvSpPr txBox="1"/>
          <p:nvPr/>
        </p:nvSpPr>
        <p:spPr>
          <a:xfrm>
            <a:off x="2176112" y="2417861"/>
            <a:ext cx="144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17C89-5A34-0506-7B72-280295F6E6B3}"/>
              </a:ext>
            </a:extLst>
          </p:cNvPr>
          <p:cNvSpPr txBox="1"/>
          <p:nvPr/>
        </p:nvSpPr>
        <p:spPr>
          <a:xfrm>
            <a:off x="4838700" y="2417860"/>
            <a:ext cx="144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2EA3E7-29B6-AB42-3487-68DD29B7B0C8}"/>
              </a:ext>
            </a:extLst>
          </p:cNvPr>
          <p:cNvSpPr txBox="1"/>
          <p:nvPr/>
        </p:nvSpPr>
        <p:spPr>
          <a:xfrm>
            <a:off x="7501288" y="231014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 &amp; tasks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DDB8F5-8E70-DDD3-18FA-28AC79D523EB}"/>
              </a:ext>
            </a:extLst>
          </p:cNvPr>
          <p:cNvSpPr/>
          <p:nvPr/>
        </p:nvSpPr>
        <p:spPr>
          <a:xfrm>
            <a:off x="4838700" y="3796250"/>
            <a:ext cx="1447800" cy="10668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8848B-246E-11D6-494F-0817A8522A35}"/>
              </a:ext>
            </a:extLst>
          </p:cNvPr>
          <p:cNvSpPr txBox="1"/>
          <p:nvPr/>
        </p:nvSpPr>
        <p:spPr>
          <a:xfrm>
            <a:off x="4838700" y="4175761"/>
            <a:ext cx="144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Company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9BC3D2C-4B6C-0BC3-AB2A-A9EF0421B892}"/>
              </a:ext>
            </a:extLst>
          </p:cNvPr>
          <p:cNvSpPr/>
          <p:nvPr/>
        </p:nvSpPr>
        <p:spPr>
          <a:xfrm>
            <a:off x="7461183" y="344663"/>
            <a:ext cx="1447800" cy="10668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3C351-79E0-E56C-317D-76B7856564F5}"/>
              </a:ext>
            </a:extLst>
          </p:cNvPr>
          <p:cNvSpPr txBox="1"/>
          <p:nvPr/>
        </p:nvSpPr>
        <p:spPr>
          <a:xfrm>
            <a:off x="7501288" y="678474"/>
            <a:ext cx="144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Industry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6A67D2-85F7-7A1E-22FB-C6D2F1A63B55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3657600" y="2571749"/>
            <a:ext cx="1181100" cy="1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F8D1C7-ABA1-3939-B3D2-65D648C2E6D4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V="1">
            <a:off x="5562600" y="3105150"/>
            <a:ext cx="0" cy="691100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F56010-D07B-970D-210C-AAA615C67FE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286500" y="2571750"/>
            <a:ext cx="1181100" cy="0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64A635-8A6C-6443-B500-6A563E3635A1}"/>
              </a:ext>
            </a:extLst>
          </p:cNvPr>
          <p:cNvCxnSpPr>
            <a:cxnSpLocks/>
          </p:cNvCxnSpPr>
          <p:nvPr/>
        </p:nvCxnSpPr>
        <p:spPr>
          <a:xfrm flipV="1">
            <a:off x="8202729" y="1440628"/>
            <a:ext cx="0" cy="573655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FB8E18-33ED-FCBE-3646-126EDBBAD521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3646371" y="4354152"/>
            <a:ext cx="1158641" cy="0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5A193C3-627B-5EB1-4EB9-95CC1DFB3F5C}"/>
              </a:ext>
            </a:extLst>
          </p:cNvPr>
          <p:cNvSpPr/>
          <p:nvPr/>
        </p:nvSpPr>
        <p:spPr>
          <a:xfrm>
            <a:off x="2198571" y="3820752"/>
            <a:ext cx="1447800" cy="10668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0C940D-BFD8-620C-2D81-BFC424AA7E83}"/>
              </a:ext>
            </a:extLst>
          </p:cNvPr>
          <p:cNvSpPr txBox="1"/>
          <p:nvPr/>
        </p:nvSpPr>
        <p:spPr>
          <a:xfrm>
            <a:off x="2224238" y="409254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People (inventors)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C5B1BD4-9A32-6B4C-A695-12126677503B}"/>
              </a:ext>
            </a:extLst>
          </p:cNvPr>
          <p:cNvSpPr/>
          <p:nvPr/>
        </p:nvSpPr>
        <p:spPr>
          <a:xfrm>
            <a:off x="7478829" y="3796250"/>
            <a:ext cx="1447800" cy="10668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D7A62F-5246-3B9B-A448-82EDBB4B6749}"/>
              </a:ext>
            </a:extLst>
          </p:cNvPr>
          <p:cNvCxnSpPr>
            <a:cxnSpLocks/>
            <a:stCxn id="32" idx="1"/>
            <a:endCxn id="12" idx="3"/>
          </p:cNvCxnSpPr>
          <p:nvPr/>
        </p:nvCxnSpPr>
        <p:spPr>
          <a:xfrm flipH="1">
            <a:off x="6286500" y="4329650"/>
            <a:ext cx="1192329" cy="0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55BDF6E-1138-656C-7913-246FE06004B1}"/>
              </a:ext>
            </a:extLst>
          </p:cNvPr>
          <p:cNvSpPr txBox="1"/>
          <p:nvPr/>
        </p:nvSpPr>
        <p:spPr>
          <a:xfrm>
            <a:off x="7501288" y="4164869"/>
            <a:ext cx="144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Investors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67F4A3-6A9C-18A3-6CE4-3C01F45304D4}"/>
              </a:ext>
            </a:extLst>
          </p:cNvPr>
          <p:cNvSpPr/>
          <p:nvPr/>
        </p:nvSpPr>
        <p:spPr>
          <a:xfrm>
            <a:off x="2198571" y="308763"/>
            <a:ext cx="1447800" cy="10668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C2A66-9DAE-EBDA-F41E-DACE4B20DF4C}"/>
              </a:ext>
            </a:extLst>
          </p:cNvPr>
          <p:cNvSpPr txBox="1"/>
          <p:nvPr/>
        </p:nvSpPr>
        <p:spPr>
          <a:xfrm>
            <a:off x="2184133" y="716099"/>
            <a:ext cx="144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Regulation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3AED7A-E014-1B91-3401-264FFC70A94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2922471" y="1375563"/>
            <a:ext cx="11229" cy="662787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4E966F-C7C0-A601-B35B-E28B8C7E7B3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631933" y="869988"/>
            <a:ext cx="3924701" cy="1141280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18F720-CF78-E35B-5B74-3EFEDE38E456}"/>
              </a:ext>
            </a:extLst>
          </p:cNvPr>
          <p:cNvCxnSpPr>
            <a:cxnSpLocks/>
          </p:cNvCxnSpPr>
          <p:nvPr/>
        </p:nvCxnSpPr>
        <p:spPr>
          <a:xfrm>
            <a:off x="3598245" y="1347249"/>
            <a:ext cx="1354755" cy="701282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4208F73-1814-15CC-28AF-DEFEBDAEE7D8}"/>
              </a:ext>
            </a:extLst>
          </p:cNvPr>
          <p:cNvSpPr/>
          <p:nvPr/>
        </p:nvSpPr>
        <p:spPr>
          <a:xfrm>
            <a:off x="234217" y="2011268"/>
            <a:ext cx="1447800" cy="116955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D73543-5AE0-E35B-E81A-BC8F0C927166}"/>
              </a:ext>
            </a:extLst>
          </p:cNvPr>
          <p:cNvSpPr txBox="1"/>
          <p:nvPr/>
        </p:nvSpPr>
        <p:spPr>
          <a:xfrm>
            <a:off x="190701" y="2030644"/>
            <a:ext cx="1447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Compute infra, data centers and cloud providers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ED1847-E42F-1B8D-29A4-500D9A2B27B8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914601" y="1292819"/>
            <a:ext cx="1281063" cy="737825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B1369B-1A50-E76F-CA62-C0D164A6F760}"/>
              </a:ext>
            </a:extLst>
          </p:cNvPr>
          <p:cNvCxnSpPr>
            <a:cxnSpLocks/>
          </p:cNvCxnSpPr>
          <p:nvPr/>
        </p:nvCxnSpPr>
        <p:spPr>
          <a:xfrm flipH="1" flipV="1">
            <a:off x="1638501" y="3167152"/>
            <a:ext cx="3238500" cy="653600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74A2E9D-BFD8-3F9B-76EA-DA1E73CC745C}"/>
              </a:ext>
            </a:extLst>
          </p:cNvPr>
          <p:cNvSpPr/>
          <p:nvPr/>
        </p:nvSpPr>
        <p:spPr>
          <a:xfrm>
            <a:off x="5309536" y="146832"/>
            <a:ext cx="1447800" cy="10668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517068-9A11-5B16-945B-DFCE9218579A}"/>
              </a:ext>
            </a:extLst>
          </p:cNvPr>
          <p:cNvCxnSpPr>
            <a:cxnSpLocks/>
          </p:cNvCxnSpPr>
          <p:nvPr/>
        </p:nvCxnSpPr>
        <p:spPr>
          <a:xfrm flipH="1" flipV="1">
            <a:off x="6629400" y="1201694"/>
            <a:ext cx="1143000" cy="809574"/>
          </a:xfrm>
          <a:prstGeom prst="straightConnector1">
            <a:avLst/>
          </a:prstGeom>
          <a:ln w="38100">
            <a:solidFill>
              <a:srgbClr val="4C5F2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301F360-FCA1-27F2-288F-BB818193219F}"/>
              </a:ext>
            </a:extLst>
          </p:cNvPr>
          <p:cNvSpPr txBox="1"/>
          <p:nvPr/>
        </p:nvSpPr>
        <p:spPr>
          <a:xfrm>
            <a:off x="5309536" y="523641"/>
            <a:ext cx="144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094D8E-EF7C-DA6D-56CD-00D46A597C0B}"/>
              </a:ext>
            </a:extLst>
          </p:cNvPr>
          <p:cNvSpPr txBox="1"/>
          <p:nvPr/>
        </p:nvSpPr>
        <p:spPr>
          <a:xfrm>
            <a:off x="3121393" y="354823"/>
            <a:ext cx="50091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F4285-D214-FB95-5802-23149563C171}"/>
              </a:ext>
            </a:extLst>
          </p:cNvPr>
          <p:cNvSpPr txBox="1"/>
          <p:nvPr/>
        </p:nvSpPr>
        <p:spPr>
          <a:xfrm>
            <a:off x="1154430" y="2008019"/>
            <a:ext cx="50091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00536B-23EF-534D-AB8B-1D341078E345}"/>
              </a:ext>
            </a:extLst>
          </p:cNvPr>
          <p:cNvSpPr txBox="1"/>
          <p:nvPr/>
        </p:nvSpPr>
        <p:spPr>
          <a:xfrm>
            <a:off x="3121392" y="3862146"/>
            <a:ext cx="50091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90CE69-72AF-DA20-8CB5-30844792E450}"/>
              </a:ext>
            </a:extLst>
          </p:cNvPr>
          <p:cNvSpPr txBox="1"/>
          <p:nvPr/>
        </p:nvSpPr>
        <p:spPr>
          <a:xfrm>
            <a:off x="5780370" y="3837208"/>
            <a:ext cx="50091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BC7E76-5FA3-2AC7-0709-2A989824A77D}"/>
              </a:ext>
            </a:extLst>
          </p:cNvPr>
          <p:cNvSpPr txBox="1"/>
          <p:nvPr/>
        </p:nvSpPr>
        <p:spPr>
          <a:xfrm>
            <a:off x="8436943" y="3820752"/>
            <a:ext cx="50091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6AD626-DAD7-AD51-DCA6-EBA901ECEA9E}"/>
              </a:ext>
            </a:extLst>
          </p:cNvPr>
          <p:cNvSpPr txBox="1"/>
          <p:nvPr/>
        </p:nvSpPr>
        <p:spPr>
          <a:xfrm>
            <a:off x="8408068" y="388750"/>
            <a:ext cx="50091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A43C93-A4E6-DD71-6BE7-A707D60D796D}"/>
              </a:ext>
            </a:extLst>
          </p:cNvPr>
          <p:cNvSpPr txBox="1"/>
          <p:nvPr/>
        </p:nvSpPr>
        <p:spPr>
          <a:xfrm>
            <a:off x="6250005" y="185904"/>
            <a:ext cx="50091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736673-AAF4-6C96-646C-CDBEEB6DA73E}"/>
              </a:ext>
            </a:extLst>
          </p:cNvPr>
          <p:cNvSpPr/>
          <p:nvPr/>
        </p:nvSpPr>
        <p:spPr>
          <a:xfrm>
            <a:off x="258881" y="3783926"/>
            <a:ext cx="1447800" cy="10668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500B64-8DFE-8620-7032-864770475656}"/>
              </a:ext>
            </a:extLst>
          </p:cNvPr>
          <p:cNvSpPr txBox="1"/>
          <p:nvPr/>
        </p:nvSpPr>
        <p:spPr>
          <a:xfrm>
            <a:off x="264496" y="4129749"/>
            <a:ext cx="144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118768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C6F42-8FFB-800D-A2B2-B7E5C114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42950"/>
            <a:ext cx="8382000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173E2A"/>
                </a:solidFill>
              </a:rPr>
              <a:t>Goal of the meeting: </a:t>
            </a:r>
          </a:p>
          <a:p>
            <a:pPr marL="0" indent="0">
              <a:buNone/>
            </a:pPr>
            <a:r>
              <a:rPr lang="en-US" dirty="0"/>
              <a:t>- Agree on the 3 profile types </a:t>
            </a:r>
          </a:p>
          <a:p>
            <a:pPr marL="0" indent="0">
              <a:buNone/>
            </a:pPr>
            <a:r>
              <a:rPr lang="en-US" dirty="0"/>
              <a:t>- Validate AI/world page</a:t>
            </a:r>
          </a:p>
          <a:p>
            <a:pPr marL="0" indent="0">
              <a:buNone/>
            </a:pPr>
            <a:r>
              <a:rPr lang="en-US" dirty="0"/>
              <a:t>- Discuss the 3 sections per profile for the 2 others</a:t>
            </a:r>
          </a:p>
          <a:p>
            <a:pPr marL="0" indent="0">
              <a:buNone/>
            </a:pPr>
            <a:r>
              <a:rPr lang="en-US" dirty="0"/>
              <a:t>- Wild killer features?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rgbClr val="0070C0"/>
                </a:solidFill>
              </a:rPr>
              <a:t>Quick demo by Carlos on digital democracy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173E2A"/>
                </a:solidFill>
              </a:rPr>
              <a:t>Next: </a:t>
            </a:r>
          </a:p>
          <a:p>
            <a:pPr marL="0" indent="0">
              <a:buNone/>
            </a:pPr>
            <a:r>
              <a:rPr lang="en-US" dirty="0"/>
              <a:t>- We build and we iterate until MVP at the ideas lab</a:t>
            </a:r>
          </a:p>
          <a:p>
            <a:pPr marL="0" indent="0">
              <a:buNone/>
            </a:pPr>
            <a:r>
              <a:rPr lang="en-US" dirty="0"/>
              <a:t>- Do we want to show something at CEPS &lt;&gt; Google in Nov?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2E3E0-736A-F086-AACD-48A147CC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14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hite page&#10;&#10;Description automatically generated">
            <a:extLst>
              <a:ext uri="{FF2B5EF4-FFF2-40B4-BE49-F238E27FC236}">
                <a16:creationId xmlns:a16="http://schemas.microsoft.com/office/drawing/2014/main" id="{BCE51D55-6722-CE8B-23DB-E007DEBDF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79" y="0"/>
            <a:ext cx="6448441" cy="5143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3831A2-D66B-F5C3-998D-24E509C3CB71}"/>
              </a:ext>
            </a:extLst>
          </p:cNvPr>
          <p:cNvSpPr/>
          <p:nvPr/>
        </p:nvSpPr>
        <p:spPr>
          <a:xfrm>
            <a:off x="1600200" y="514350"/>
            <a:ext cx="3429000" cy="12954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C5E01-0520-099E-9475-2F82C970A875}"/>
              </a:ext>
            </a:extLst>
          </p:cNvPr>
          <p:cNvSpPr txBox="1"/>
          <p:nvPr/>
        </p:nvSpPr>
        <p:spPr>
          <a:xfrm>
            <a:off x="-14591" y="577274"/>
            <a:ext cx="14478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CEPS data science team (PA, Robert &amp; Olesya)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81F00-8CBF-428D-4E6C-00D54A733619}"/>
              </a:ext>
            </a:extLst>
          </p:cNvPr>
          <p:cNvSpPr txBox="1"/>
          <p:nvPr/>
        </p:nvSpPr>
        <p:spPr>
          <a:xfrm>
            <a:off x="14591" y="2551079"/>
            <a:ext cx="1447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 is to agree on basic structure and start a dev version of the </a:t>
            </a:r>
            <a:r>
              <a:rPr lang="en-US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asap (prod mode)</a:t>
            </a:r>
          </a:p>
        </p:txBody>
      </p:sp>
    </p:spTree>
    <p:extLst>
      <p:ext uri="{BB962C8B-B14F-4D97-AF65-F5344CB8AC3E}">
        <p14:creationId xmlns:p14="http://schemas.microsoft.com/office/powerpoint/2010/main" val="306740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hite page&#10;&#10;Description automatically generated">
            <a:extLst>
              <a:ext uri="{FF2B5EF4-FFF2-40B4-BE49-F238E27FC236}">
                <a16:creationId xmlns:a16="http://schemas.microsoft.com/office/drawing/2014/main" id="{BCE51D55-6722-CE8B-23DB-E007DEBDF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79" y="0"/>
            <a:ext cx="6448441" cy="5143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3831A2-D66B-F5C3-998D-24E509C3CB71}"/>
              </a:ext>
            </a:extLst>
          </p:cNvPr>
          <p:cNvSpPr/>
          <p:nvPr/>
        </p:nvSpPr>
        <p:spPr>
          <a:xfrm>
            <a:off x="1676400" y="1809750"/>
            <a:ext cx="5562600" cy="236220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C5E01-0520-099E-9475-2F82C970A875}"/>
              </a:ext>
            </a:extLst>
          </p:cNvPr>
          <p:cNvSpPr txBox="1"/>
          <p:nvPr/>
        </p:nvSpPr>
        <p:spPr>
          <a:xfrm>
            <a:off x="0" y="2621518"/>
            <a:ext cx="1447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team (Carlos + RA)</a:t>
            </a:r>
          </a:p>
        </p:txBody>
      </p:sp>
    </p:spTree>
    <p:extLst>
      <p:ext uri="{BB962C8B-B14F-4D97-AF65-F5344CB8AC3E}">
        <p14:creationId xmlns:p14="http://schemas.microsoft.com/office/powerpoint/2010/main" val="3170224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hite page&#10;&#10;Description automatically generated">
            <a:extLst>
              <a:ext uri="{FF2B5EF4-FFF2-40B4-BE49-F238E27FC236}">
                <a16:creationId xmlns:a16="http://schemas.microsoft.com/office/drawing/2014/main" id="{BCE51D55-6722-CE8B-23DB-E007DEBDF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79" y="0"/>
            <a:ext cx="6448441" cy="5143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3831A2-D66B-F5C3-998D-24E509C3CB71}"/>
              </a:ext>
            </a:extLst>
          </p:cNvPr>
          <p:cNvSpPr/>
          <p:nvPr/>
        </p:nvSpPr>
        <p:spPr>
          <a:xfrm>
            <a:off x="1600200" y="4171950"/>
            <a:ext cx="6196020" cy="971550"/>
          </a:xfrm>
          <a:prstGeom prst="roundRect">
            <a:avLst/>
          </a:prstGeom>
          <a:noFill/>
          <a:ln w="38100">
            <a:solidFill>
              <a:srgbClr val="4C5F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C5E01-0520-099E-9475-2F82C970A875}"/>
              </a:ext>
            </a:extLst>
          </p:cNvPr>
          <p:cNvSpPr txBox="1"/>
          <p:nvPr/>
        </p:nvSpPr>
        <p:spPr>
          <a:xfrm>
            <a:off x="27562" y="4288393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 team (Danae)</a:t>
            </a:r>
          </a:p>
        </p:txBody>
      </p:sp>
    </p:spTree>
    <p:extLst>
      <p:ext uri="{BB962C8B-B14F-4D97-AF65-F5344CB8AC3E}">
        <p14:creationId xmlns:p14="http://schemas.microsoft.com/office/powerpoint/2010/main" val="377888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93D75E-DC9E-F753-D135-30E63597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FDD5639-32F9-5FC2-A592-8BEF3086D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21030"/>
            <a:ext cx="7010400" cy="4078778"/>
          </a:xfrm>
          <a:prstGeom prst="rect">
            <a:avLst/>
          </a:prstGeom>
        </p:spPr>
      </p:pic>
      <p:pic>
        <p:nvPicPr>
          <p:cNvPr id="7" name="Picture 6" descr="A screenshot of a document&#10;&#10;Description automatically generated">
            <a:extLst>
              <a:ext uri="{FF2B5EF4-FFF2-40B4-BE49-F238E27FC236}">
                <a16:creationId xmlns:a16="http://schemas.microsoft.com/office/drawing/2014/main" id="{B9A2B290-E6A0-80E6-D6FE-2CCEFF371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15"/>
            <a:ext cx="7772400" cy="43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74E552-0FF1-7B59-52FA-BFEE2A6E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95A20F63-A5CF-3314-6911-25D4F9079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05" y="0"/>
            <a:ext cx="65173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7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93D75E-DC9E-F753-D135-30E63597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40179B-74BC-5C75-7A39-7B0A56C09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7586785" cy="29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3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1662E82B-F110-0B09-7CF2-9DB7240FD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5274"/>
            <a:ext cx="6781800" cy="44091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954EB9-37E6-1955-DD53-03788A70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2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FDE864-D524-28D6-82B1-A3ABB5072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441"/>
            <a:ext cx="3505199" cy="50526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C9DE4-B49A-4D99-5EDA-A4327B92619E}"/>
              </a:ext>
            </a:extLst>
          </p:cNvPr>
          <p:cNvSpPr txBox="1"/>
          <p:nvPr/>
        </p:nvSpPr>
        <p:spPr>
          <a:xfrm>
            <a:off x="4953000" y="209550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3333"/>
                </a:solidFill>
                <a:effectLst/>
                <a:latin typeface="revert"/>
              </a:rPr>
              <a:t>City name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964524-D27F-F948-C8B4-A911EA81F3A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743200" y="394216"/>
            <a:ext cx="2209800" cy="424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504922-EBA0-8CC9-0E10-55427E097E71}"/>
              </a:ext>
            </a:extLst>
          </p:cNvPr>
          <p:cNvSpPr txBox="1"/>
          <p:nvPr/>
        </p:nvSpPr>
        <p:spPr>
          <a:xfrm>
            <a:off x="4191000" y="984807"/>
            <a:ext cx="358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3333"/>
                </a:solidFill>
                <a:effectLst/>
                <a:latin typeface="revert"/>
              </a:rPr>
              <a:t>Text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evert"/>
              </a:rPr>
              <a:t>seo</a:t>
            </a:r>
            <a:r>
              <a:rPr lang="en-US" b="0" i="0" dirty="0">
                <a:solidFill>
                  <a:srgbClr val="333333"/>
                </a:solidFill>
                <a:effectLst/>
                <a:latin typeface="revert"/>
              </a:rPr>
              <a:t>) about section + links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42A45A-F9A0-4B64-A94B-73BEB87DF2F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676400" y="1169473"/>
            <a:ext cx="2514600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4DC3F9-782A-0192-1D38-FA0C1D08BF21}"/>
              </a:ext>
            </a:extLst>
          </p:cNvPr>
          <p:cNvCxnSpPr>
            <a:cxnSpLocks/>
          </p:cNvCxnSpPr>
          <p:nvPr/>
        </p:nvCxnSpPr>
        <p:spPr>
          <a:xfrm flipV="1">
            <a:off x="1905000" y="800141"/>
            <a:ext cx="2895601" cy="369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B73621-C722-9D1F-D63F-F9EEF27086AE}"/>
              </a:ext>
            </a:extLst>
          </p:cNvPr>
          <p:cNvSpPr txBox="1"/>
          <p:nvPr/>
        </p:nvSpPr>
        <p:spPr>
          <a:xfrm>
            <a:off x="4953000" y="586851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3333"/>
                </a:solidFill>
                <a:effectLst/>
                <a:latin typeface="revert"/>
              </a:rPr>
              <a:t>KPIs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43EDC7-ADCF-36A5-D918-ACC7EC9E0663}"/>
              </a:ext>
            </a:extLst>
          </p:cNvPr>
          <p:cNvCxnSpPr>
            <a:cxnSpLocks/>
          </p:cNvCxnSpPr>
          <p:nvPr/>
        </p:nvCxnSpPr>
        <p:spPr>
          <a:xfrm>
            <a:off x="2754086" y="2080215"/>
            <a:ext cx="1360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DEB816-5D23-D6C6-862A-C7493E7DF31F}"/>
              </a:ext>
            </a:extLst>
          </p:cNvPr>
          <p:cNvSpPr txBox="1"/>
          <p:nvPr/>
        </p:nvSpPr>
        <p:spPr>
          <a:xfrm>
            <a:off x="4169230" y="1895549"/>
            <a:ext cx="428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3333"/>
                </a:solidFill>
                <a:effectLst/>
                <a:latin typeface="revert"/>
              </a:rPr>
              <a:t>Start-up ecosystem (+ patents + public)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C673D1-31D9-B4BA-96F9-CA951A805132}"/>
              </a:ext>
            </a:extLst>
          </p:cNvPr>
          <p:cNvCxnSpPr>
            <a:cxnSpLocks/>
          </p:cNvCxnSpPr>
          <p:nvPr/>
        </p:nvCxnSpPr>
        <p:spPr>
          <a:xfrm>
            <a:off x="1992086" y="3181350"/>
            <a:ext cx="2198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45442D-D9A1-2BDB-9E03-4396B1261165}"/>
              </a:ext>
            </a:extLst>
          </p:cNvPr>
          <p:cNvSpPr txBox="1"/>
          <p:nvPr/>
        </p:nvSpPr>
        <p:spPr>
          <a:xfrm>
            <a:off x="4191000" y="2996684"/>
            <a:ext cx="358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3333"/>
                </a:solidFill>
                <a:effectLst/>
                <a:latin typeface="revert"/>
              </a:rPr>
              <a:t>Growth of AI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1D3264-CAD0-CB7D-555C-8F505DA90C6D}"/>
              </a:ext>
            </a:extLst>
          </p:cNvPr>
          <p:cNvCxnSpPr>
            <a:cxnSpLocks/>
          </p:cNvCxnSpPr>
          <p:nvPr/>
        </p:nvCxnSpPr>
        <p:spPr>
          <a:xfrm>
            <a:off x="2373086" y="4476750"/>
            <a:ext cx="2198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2D41B2-F901-12EA-0F43-9EC0243A98DF}"/>
              </a:ext>
            </a:extLst>
          </p:cNvPr>
          <p:cNvSpPr txBox="1"/>
          <p:nvPr/>
        </p:nvSpPr>
        <p:spPr>
          <a:xfrm>
            <a:off x="4572000" y="4292084"/>
            <a:ext cx="358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3333"/>
                </a:solidFill>
                <a:effectLst/>
                <a:latin typeface="revert"/>
              </a:rPr>
              <a:t>ranking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FADF6F-0AAB-A518-4323-F2B38FE2C1CE}"/>
              </a:ext>
            </a:extLst>
          </p:cNvPr>
          <p:cNvCxnSpPr>
            <a:cxnSpLocks/>
          </p:cNvCxnSpPr>
          <p:nvPr/>
        </p:nvCxnSpPr>
        <p:spPr>
          <a:xfrm flipV="1">
            <a:off x="1676400" y="1335130"/>
            <a:ext cx="2590800" cy="477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8BF921-578D-6546-6E6B-0014CC508A16}"/>
              </a:ext>
            </a:extLst>
          </p:cNvPr>
          <p:cNvSpPr txBox="1"/>
          <p:nvPr/>
        </p:nvSpPr>
        <p:spPr>
          <a:xfrm>
            <a:off x="6438900" y="3181350"/>
            <a:ext cx="262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3333"/>
                </a:solidFill>
                <a:effectLst/>
                <a:latin typeface="revert"/>
              </a:rPr>
              <a:t>A map of where AI researchers come from</a:t>
            </a:r>
          </a:p>
        </p:txBody>
      </p:sp>
    </p:spTree>
    <p:extLst>
      <p:ext uri="{BB962C8B-B14F-4D97-AF65-F5344CB8AC3E}">
        <p14:creationId xmlns:p14="http://schemas.microsoft.com/office/powerpoint/2010/main" val="370706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661FE6D-0474-5B63-02C7-CA5A9F584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720781"/>
            <a:ext cx="8610599" cy="36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853A03-2BD1-973D-F05D-DB41313E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9" y="57150"/>
            <a:ext cx="2743200" cy="571500"/>
          </a:xfrm>
        </p:spPr>
        <p:txBody>
          <a:bodyPr/>
          <a:lstStyle/>
          <a:p>
            <a:r>
              <a:rPr lang="en-US" dirty="0">
                <a:solidFill>
                  <a:srgbClr val="173E2A"/>
                </a:solidFill>
              </a:rPr>
              <a:t>HOMEPAGE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6323035" y="43764"/>
            <a:ext cx="2743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err="1">
                <a:solidFill>
                  <a:srgbClr val="173E2A"/>
                </a:solidFill>
              </a:rPr>
              <a:t>ceps.ai</a:t>
            </a:r>
            <a:endParaRPr lang="en-US" dirty="0">
              <a:solidFill>
                <a:srgbClr val="173E2A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FED25A9-81E3-9071-2E54-FC09373AC668}"/>
              </a:ext>
            </a:extLst>
          </p:cNvPr>
          <p:cNvSpPr txBox="1">
            <a:spLocks/>
          </p:cNvSpPr>
          <p:nvPr/>
        </p:nvSpPr>
        <p:spPr bwMode="auto">
          <a:xfrm>
            <a:off x="228600" y="1904222"/>
            <a:ext cx="3048000" cy="5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Watching the world transforms with AI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123AE9-19AD-31EE-F273-14FF9E728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5050"/>
            <a:ext cx="12907536" cy="470586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9D6497D6-59F3-AE6A-8D97-A34D06734A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6CAF4285-BEF4-09F0-7655-8939E90B50E6}"/>
              </a:ext>
            </a:extLst>
          </p:cNvPr>
          <p:cNvSpPr txBox="1">
            <a:spLocks/>
          </p:cNvSpPr>
          <p:nvPr/>
        </p:nvSpPr>
        <p:spPr bwMode="auto">
          <a:xfrm>
            <a:off x="6629400" y="742950"/>
            <a:ext cx="7620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000" dirty="0">
                <a:solidFill>
                  <a:srgbClr val="173E2A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641150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661FE6D-0474-5B63-02C7-CA5A9F584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75"/>
          <a:stretch/>
        </p:blipFill>
        <p:spPr bwMode="auto">
          <a:xfrm>
            <a:off x="228600" y="731865"/>
            <a:ext cx="8610599" cy="22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853A03-2BD1-973D-F05D-DB41313E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" y="57150"/>
            <a:ext cx="4807272" cy="571500"/>
          </a:xfrm>
        </p:spPr>
        <p:txBody>
          <a:bodyPr/>
          <a:lstStyle/>
          <a:p>
            <a:r>
              <a:rPr lang="en-US" dirty="0">
                <a:solidFill>
                  <a:srgbClr val="173E2A"/>
                </a:solidFill>
              </a:rPr>
              <a:t>WORLD PROFILE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5638800" y="43764"/>
            <a:ext cx="34274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err="1">
                <a:solidFill>
                  <a:srgbClr val="173E2A"/>
                </a:solidFill>
              </a:rPr>
              <a:t>ceps.ai</a:t>
            </a:r>
            <a:r>
              <a:rPr lang="en-US" dirty="0">
                <a:solidFill>
                  <a:srgbClr val="173E2A"/>
                </a:solidFill>
              </a:rPr>
              <a:t>/world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FED25A9-81E3-9071-2E54-FC09373AC668}"/>
              </a:ext>
            </a:extLst>
          </p:cNvPr>
          <p:cNvSpPr txBox="1">
            <a:spLocks/>
          </p:cNvSpPr>
          <p:nvPr/>
        </p:nvSpPr>
        <p:spPr bwMode="auto">
          <a:xfrm>
            <a:off x="228600" y="1904222"/>
            <a:ext cx="3048000" cy="5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Hero section of the world of AI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123AE9-19AD-31EE-F273-14FF9E728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5050"/>
            <a:ext cx="12907536" cy="470586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9D6497D6-59F3-AE6A-8D97-A34D06734A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6CAF4285-BEF4-09F0-7655-8939E90B50E6}"/>
              </a:ext>
            </a:extLst>
          </p:cNvPr>
          <p:cNvSpPr txBox="1">
            <a:spLocks/>
          </p:cNvSpPr>
          <p:nvPr/>
        </p:nvSpPr>
        <p:spPr bwMode="auto">
          <a:xfrm>
            <a:off x="6629400" y="742950"/>
            <a:ext cx="7620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000" dirty="0">
                <a:solidFill>
                  <a:srgbClr val="173E2A"/>
                </a:solidFill>
              </a:rPr>
              <a:t>World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51D0203-E2C8-795F-16A0-3CC069EDF274}"/>
              </a:ext>
            </a:extLst>
          </p:cNvPr>
          <p:cNvSpPr txBox="1">
            <a:spLocks/>
          </p:cNvSpPr>
          <p:nvPr/>
        </p:nvSpPr>
        <p:spPr bwMode="auto">
          <a:xfrm>
            <a:off x="5410200" y="1232250"/>
            <a:ext cx="3048000" cy="1034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China is the leading country in AI. But France is rising and will lead by 2030.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9747533-1ADE-15ED-101C-EE954C41482A}"/>
              </a:ext>
            </a:extLst>
          </p:cNvPr>
          <p:cNvSpPr txBox="1">
            <a:spLocks/>
          </p:cNvSpPr>
          <p:nvPr/>
        </p:nvSpPr>
        <p:spPr bwMode="auto">
          <a:xfrm>
            <a:off x="5410200" y="2370164"/>
            <a:ext cx="838200" cy="4574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KPI1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F62A91E-D05D-AA30-87CE-B34181368EE5}"/>
              </a:ext>
            </a:extLst>
          </p:cNvPr>
          <p:cNvSpPr txBox="1">
            <a:spLocks/>
          </p:cNvSpPr>
          <p:nvPr/>
        </p:nvSpPr>
        <p:spPr bwMode="auto">
          <a:xfrm>
            <a:off x="6424936" y="2378130"/>
            <a:ext cx="838200" cy="4574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KPI2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EB92D0D-A889-53A6-6AB5-D49260C70BF5}"/>
              </a:ext>
            </a:extLst>
          </p:cNvPr>
          <p:cNvSpPr txBox="1">
            <a:spLocks/>
          </p:cNvSpPr>
          <p:nvPr/>
        </p:nvSpPr>
        <p:spPr bwMode="auto">
          <a:xfrm>
            <a:off x="7439672" y="2384788"/>
            <a:ext cx="838200" cy="4574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KPI3 </a:t>
            </a:r>
          </a:p>
        </p:txBody>
      </p:sp>
    </p:spTree>
    <p:extLst>
      <p:ext uri="{BB962C8B-B14F-4D97-AF65-F5344CB8AC3E}">
        <p14:creationId xmlns:p14="http://schemas.microsoft.com/office/powerpoint/2010/main" val="250127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-124521" y="25687"/>
            <a:ext cx="42656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173E2A"/>
                </a:solidFill>
              </a:rPr>
              <a:t>Ranking of PLACES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57BF59A-848C-D622-86D1-B0677D7EC031}"/>
              </a:ext>
            </a:extLst>
          </p:cNvPr>
          <p:cNvSpPr txBox="1">
            <a:spLocks/>
          </p:cNvSpPr>
          <p:nvPr/>
        </p:nvSpPr>
        <p:spPr bwMode="auto">
          <a:xfrm>
            <a:off x="5628118" y="25687"/>
            <a:ext cx="3124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dirty="0" err="1">
                <a:solidFill>
                  <a:srgbClr val="173E2A"/>
                </a:solidFill>
              </a:rPr>
              <a:t>ceps.ai</a:t>
            </a:r>
            <a:r>
              <a:rPr lang="en-US" sz="1600" dirty="0">
                <a:solidFill>
                  <a:srgbClr val="173E2A"/>
                </a:solidFill>
              </a:rPr>
              <a:t>/world #section1</a:t>
            </a:r>
          </a:p>
        </p:txBody>
      </p:sp>
      <p:pic>
        <p:nvPicPr>
          <p:cNvPr id="14" name="Picture 13" descr="A screenshot of a web page&#10;&#10;Description automatically generated">
            <a:extLst>
              <a:ext uri="{FF2B5EF4-FFF2-40B4-BE49-F238E27FC236}">
                <a16:creationId xmlns:a16="http://schemas.microsoft.com/office/drawing/2014/main" id="{74B87F7A-0B1C-1BE8-5C2F-8D327C39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4" y="1307063"/>
            <a:ext cx="2945747" cy="1462574"/>
          </a:xfrm>
          <a:prstGeom prst="rect">
            <a:avLst/>
          </a:prstGeom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732821F6-2A4C-497F-E3B3-231934C7C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3105150"/>
            <a:ext cx="2945747" cy="1462574"/>
          </a:xfrm>
          <a:prstGeom prst="rect">
            <a:avLst/>
          </a:prstGeom>
        </p:spPr>
      </p:pic>
      <p:pic>
        <p:nvPicPr>
          <p:cNvPr id="17" name="Picture 16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96D1A7D0-AFF1-F330-02D6-3EBD09CAF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26" y="1581150"/>
            <a:ext cx="4614333" cy="2667000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3537EEDE-701F-D009-60E8-002FF89A4509}"/>
              </a:ext>
            </a:extLst>
          </p:cNvPr>
          <p:cNvSpPr txBox="1">
            <a:spLocks/>
          </p:cNvSpPr>
          <p:nvPr/>
        </p:nvSpPr>
        <p:spPr bwMode="auto">
          <a:xfrm>
            <a:off x="4576665" y="4400550"/>
            <a:ext cx="3048000" cy="5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France, US, China…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9C1A2B-16AA-3C98-C43C-139A8861AAC3}"/>
              </a:ext>
            </a:extLst>
          </p:cNvPr>
          <p:cNvCxnSpPr>
            <a:cxnSpLocks/>
          </p:cNvCxnSpPr>
          <p:nvPr/>
        </p:nvCxnSpPr>
        <p:spPr>
          <a:xfrm flipH="1" flipV="1">
            <a:off x="4800600" y="4019550"/>
            <a:ext cx="457200" cy="548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9A40B0-7FA9-0A06-6D1D-2794F08C14E1}"/>
              </a:ext>
            </a:extLst>
          </p:cNvPr>
          <p:cNvCxnSpPr>
            <a:cxnSpLocks/>
          </p:cNvCxnSpPr>
          <p:nvPr/>
        </p:nvCxnSpPr>
        <p:spPr>
          <a:xfrm flipV="1">
            <a:off x="5791200" y="3562350"/>
            <a:ext cx="160754" cy="1005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2">
            <a:extLst>
              <a:ext uri="{FF2B5EF4-FFF2-40B4-BE49-F238E27FC236}">
                <a16:creationId xmlns:a16="http://schemas.microsoft.com/office/drawing/2014/main" id="{67901971-512A-8495-5887-65024AB9C5B5}"/>
              </a:ext>
            </a:extLst>
          </p:cNvPr>
          <p:cNvSpPr txBox="1">
            <a:spLocks/>
          </p:cNvSpPr>
          <p:nvPr/>
        </p:nvSpPr>
        <p:spPr bwMode="auto">
          <a:xfrm>
            <a:off x="4655975" y="1100624"/>
            <a:ext cx="144780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COUNTRIES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59A8EC-1569-56C4-78BC-81CEEFA97793}"/>
              </a:ext>
            </a:extLst>
          </p:cNvPr>
          <p:cNvSpPr txBox="1">
            <a:spLocks/>
          </p:cNvSpPr>
          <p:nvPr/>
        </p:nvSpPr>
        <p:spPr bwMode="auto">
          <a:xfrm>
            <a:off x="6248400" y="1100624"/>
            <a:ext cx="1030179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CITIES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9F0123BF-D5F0-D04D-2374-D9A3DA3FB77D}"/>
              </a:ext>
            </a:extLst>
          </p:cNvPr>
          <p:cNvSpPr txBox="1">
            <a:spLocks/>
          </p:cNvSpPr>
          <p:nvPr/>
        </p:nvSpPr>
        <p:spPr bwMode="auto">
          <a:xfrm>
            <a:off x="7458971" y="1100624"/>
            <a:ext cx="1293347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REGIONS</a:t>
            </a:r>
          </a:p>
        </p:txBody>
      </p:sp>
    </p:spTree>
    <p:extLst>
      <p:ext uri="{BB962C8B-B14F-4D97-AF65-F5344CB8AC3E}">
        <p14:creationId xmlns:p14="http://schemas.microsoft.com/office/powerpoint/2010/main" val="334085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4800600" y="43764"/>
            <a:ext cx="42656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dirty="0" err="1">
                <a:solidFill>
                  <a:srgbClr val="173E2A"/>
                </a:solidFill>
              </a:rPr>
              <a:t>ceps.ai</a:t>
            </a:r>
            <a:r>
              <a:rPr lang="en-US" sz="1600" dirty="0">
                <a:solidFill>
                  <a:srgbClr val="173E2A"/>
                </a:solidFill>
              </a:rPr>
              <a:t>/world#section2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1FC0E4-E1B0-2FBF-DF88-AC2955D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95800" cy="571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57BF59A-848C-D622-86D1-B0677D7EC031}"/>
              </a:ext>
            </a:extLst>
          </p:cNvPr>
          <p:cNvSpPr txBox="1">
            <a:spLocks/>
          </p:cNvSpPr>
          <p:nvPr/>
        </p:nvSpPr>
        <p:spPr bwMode="auto">
          <a:xfrm>
            <a:off x="69528" y="57150"/>
            <a:ext cx="488347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173E2A"/>
                </a:solidFill>
              </a:rPr>
              <a:t>AI velocity of PLACES</a:t>
            </a:r>
          </a:p>
        </p:txBody>
      </p:sp>
      <p:pic>
        <p:nvPicPr>
          <p:cNvPr id="12" name="Picture 11" descr="A chart of different colored lines&#10;&#10;Description automatically generated">
            <a:extLst>
              <a:ext uri="{FF2B5EF4-FFF2-40B4-BE49-F238E27FC236}">
                <a16:creationId xmlns:a16="http://schemas.microsoft.com/office/drawing/2014/main" id="{DCCCCC58-F0E4-03B2-D89A-213610CE1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57350"/>
            <a:ext cx="4408918" cy="3223757"/>
          </a:xfrm>
          <a:prstGeom prst="rect">
            <a:avLst/>
          </a:prstGeom>
        </p:spPr>
      </p:pic>
      <p:pic>
        <p:nvPicPr>
          <p:cNvPr id="14" name="Picture 13" descr="A screenshot of a web page&#10;&#10;Description automatically generated">
            <a:extLst>
              <a:ext uri="{FF2B5EF4-FFF2-40B4-BE49-F238E27FC236}">
                <a16:creationId xmlns:a16="http://schemas.microsoft.com/office/drawing/2014/main" id="{74B87F7A-0B1C-1BE8-5C2F-8D327C397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4" y="1307063"/>
            <a:ext cx="2945747" cy="1462574"/>
          </a:xfrm>
          <a:prstGeom prst="rect">
            <a:avLst/>
          </a:prstGeom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732821F6-2A4C-497F-E3B3-231934C7C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3105150"/>
            <a:ext cx="2945747" cy="14625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969CB52C-EA3C-1AD4-8220-0374059839A8}"/>
              </a:ext>
            </a:extLst>
          </p:cNvPr>
          <p:cNvSpPr txBox="1">
            <a:spLocks/>
          </p:cNvSpPr>
          <p:nvPr/>
        </p:nvSpPr>
        <p:spPr bwMode="auto">
          <a:xfrm>
            <a:off x="4038600" y="1100624"/>
            <a:ext cx="121920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PATENTS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1D770-D44C-089E-ED80-618B9285DE2A}"/>
              </a:ext>
            </a:extLst>
          </p:cNvPr>
          <p:cNvSpPr txBox="1">
            <a:spLocks/>
          </p:cNvSpPr>
          <p:nvPr/>
        </p:nvSpPr>
        <p:spPr bwMode="auto">
          <a:xfrm>
            <a:off x="5382122" y="1100624"/>
            <a:ext cx="1562883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PUBLICATIONS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5DF31C5-33E0-7401-039D-0F8CD47A20B1}"/>
              </a:ext>
            </a:extLst>
          </p:cNvPr>
          <p:cNvSpPr txBox="1">
            <a:spLocks/>
          </p:cNvSpPr>
          <p:nvPr/>
        </p:nvSpPr>
        <p:spPr bwMode="auto">
          <a:xfrm>
            <a:off x="7069327" y="1100624"/>
            <a:ext cx="111346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FUNDING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0AF5AF6-B688-3B46-9835-5B1F20814F39}"/>
              </a:ext>
            </a:extLst>
          </p:cNvPr>
          <p:cNvSpPr txBox="1">
            <a:spLocks/>
          </p:cNvSpPr>
          <p:nvPr/>
        </p:nvSpPr>
        <p:spPr bwMode="auto">
          <a:xfrm>
            <a:off x="8307109" y="1100624"/>
            <a:ext cx="673465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61947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4800600" y="43764"/>
            <a:ext cx="42656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dirty="0" err="1">
                <a:solidFill>
                  <a:srgbClr val="173E2A"/>
                </a:solidFill>
              </a:rPr>
              <a:t>ceps.ai</a:t>
            </a:r>
            <a:r>
              <a:rPr lang="en-US" sz="1600" dirty="0">
                <a:solidFill>
                  <a:srgbClr val="173E2A"/>
                </a:solidFill>
              </a:rPr>
              <a:t>/world#section3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1FC0E4-E1B0-2FBF-DF88-AC2955D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95800" cy="571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57BF59A-848C-D622-86D1-B0677D7EC031}"/>
              </a:ext>
            </a:extLst>
          </p:cNvPr>
          <p:cNvSpPr txBox="1">
            <a:spLocks/>
          </p:cNvSpPr>
          <p:nvPr/>
        </p:nvSpPr>
        <p:spPr bwMode="auto">
          <a:xfrm>
            <a:off x="69528" y="57150"/>
            <a:ext cx="488347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173E2A"/>
                </a:solidFill>
              </a:rPr>
              <a:t>Global AI ecosystem</a:t>
            </a:r>
          </a:p>
        </p:txBody>
      </p:sp>
      <p:pic>
        <p:nvPicPr>
          <p:cNvPr id="14" name="Picture 13" descr="A screenshot of a web page&#10;&#10;Description automatically generated">
            <a:extLst>
              <a:ext uri="{FF2B5EF4-FFF2-40B4-BE49-F238E27FC236}">
                <a16:creationId xmlns:a16="http://schemas.microsoft.com/office/drawing/2014/main" id="{74B87F7A-0B1C-1BE8-5C2F-8D327C39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4" y="1307063"/>
            <a:ext cx="2945747" cy="1462574"/>
          </a:xfrm>
          <a:prstGeom prst="rect">
            <a:avLst/>
          </a:prstGeom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732821F6-2A4C-497F-E3B3-231934C7C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3105150"/>
            <a:ext cx="2945747" cy="14625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969CB52C-EA3C-1AD4-8220-0374059839A8}"/>
              </a:ext>
            </a:extLst>
          </p:cNvPr>
          <p:cNvSpPr txBox="1">
            <a:spLocks/>
          </p:cNvSpPr>
          <p:nvPr/>
        </p:nvSpPr>
        <p:spPr bwMode="auto">
          <a:xfrm>
            <a:off x="4038600" y="1100624"/>
            <a:ext cx="121920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PATENTS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1D770-D44C-089E-ED80-618B9285DE2A}"/>
              </a:ext>
            </a:extLst>
          </p:cNvPr>
          <p:cNvSpPr txBox="1">
            <a:spLocks/>
          </p:cNvSpPr>
          <p:nvPr/>
        </p:nvSpPr>
        <p:spPr bwMode="auto">
          <a:xfrm>
            <a:off x="5382122" y="1100624"/>
            <a:ext cx="1562883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PUBLICATIONS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5DF31C5-33E0-7401-039D-0F8CD47A20B1}"/>
              </a:ext>
            </a:extLst>
          </p:cNvPr>
          <p:cNvSpPr txBox="1">
            <a:spLocks/>
          </p:cNvSpPr>
          <p:nvPr/>
        </p:nvSpPr>
        <p:spPr bwMode="auto">
          <a:xfrm>
            <a:off x="7069327" y="1100624"/>
            <a:ext cx="111346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FUNDING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0AF5AF6-B688-3B46-9835-5B1F20814F39}"/>
              </a:ext>
            </a:extLst>
          </p:cNvPr>
          <p:cNvSpPr txBox="1">
            <a:spLocks/>
          </p:cNvSpPr>
          <p:nvPr/>
        </p:nvSpPr>
        <p:spPr bwMode="auto">
          <a:xfrm>
            <a:off x="8307109" y="1100624"/>
            <a:ext cx="673465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ALL</a:t>
            </a:r>
          </a:p>
        </p:txBody>
      </p:sp>
      <p:pic>
        <p:nvPicPr>
          <p:cNvPr id="8" name="Picture 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716D32A-EA19-3411-FA23-636F5CD2D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37" y="1657350"/>
            <a:ext cx="4953178" cy="33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3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4800600" y="43764"/>
            <a:ext cx="426563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dirty="0" err="1">
                <a:solidFill>
                  <a:srgbClr val="173E2A"/>
                </a:solidFill>
              </a:rPr>
              <a:t>ceps.ai</a:t>
            </a:r>
            <a:r>
              <a:rPr lang="en-US" sz="1600" dirty="0">
                <a:solidFill>
                  <a:srgbClr val="173E2A"/>
                </a:solidFill>
              </a:rPr>
              <a:t>/world#section3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1FC0E4-E1B0-2FBF-DF88-AC2955D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95800" cy="571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57BF59A-848C-D622-86D1-B0677D7EC031}"/>
              </a:ext>
            </a:extLst>
          </p:cNvPr>
          <p:cNvSpPr txBox="1">
            <a:spLocks/>
          </p:cNvSpPr>
          <p:nvPr/>
        </p:nvSpPr>
        <p:spPr bwMode="auto">
          <a:xfrm>
            <a:off x="69528" y="57150"/>
            <a:ext cx="4883472" cy="104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173E2A"/>
                </a:solidFill>
              </a:rPr>
              <a:t>Global AI ecosystem – links</a:t>
            </a:r>
          </a:p>
        </p:txBody>
      </p:sp>
      <p:pic>
        <p:nvPicPr>
          <p:cNvPr id="14" name="Picture 13" descr="A screenshot of a web page&#10;&#10;Description automatically generated">
            <a:extLst>
              <a:ext uri="{FF2B5EF4-FFF2-40B4-BE49-F238E27FC236}">
                <a16:creationId xmlns:a16="http://schemas.microsoft.com/office/drawing/2014/main" id="{74B87F7A-0B1C-1BE8-5C2F-8D327C39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4" y="1307063"/>
            <a:ext cx="2945747" cy="1462574"/>
          </a:xfrm>
          <a:prstGeom prst="rect">
            <a:avLst/>
          </a:prstGeom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732821F6-2A4C-497F-E3B3-231934C7C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3105150"/>
            <a:ext cx="2945747" cy="14625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969CB52C-EA3C-1AD4-8220-0374059839A8}"/>
              </a:ext>
            </a:extLst>
          </p:cNvPr>
          <p:cNvSpPr txBox="1">
            <a:spLocks/>
          </p:cNvSpPr>
          <p:nvPr/>
        </p:nvSpPr>
        <p:spPr bwMode="auto">
          <a:xfrm>
            <a:off x="4038600" y="1100624"/>
            <a:ext cx="121920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PATENTS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1D770-D44C-089E-ED80-618B9285DE2A}"/>
              </a:ext>
            </a:extLst>
          </p:cNvPr>
          <p:cNvSpPr txBox="1">
            <a:spLocks/>
          </p:cNvSpPr>
          <p:nvPr/>
        </p:nvSpPr>
        <p:spPr bwMode="auto">
          <a:xfrm>
            <a:off x="5382122" y="1100624"/>
            <a:ext cx="1562883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PUBLICATIONS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5DF31C5-33E0-7401-039D-0F8CD47A20B1}"/>
              </a:ext>
            </a:extLst>
          </p:cNvPr>
          <p:cNvSpPr txBox="1">
            <a:spLocks/>
          </p:cNvSpPr>
          <p:nvPr/>
        </p:nvSpPr>
        <p:spPr bwMode="auto">
          <a:xfrm>
            <a:off x="7069327" y="1100624"/>
            <a:ext cx="111346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FUNDING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0AF5AF6-B688-3B46-9835-5B1F20814F39}"/>
              </a:ext>
            </a:extLst>
          </p:cNvPr>
          <p:cNvSpPr txBox="1">
            <a:spLocks/>
          </p:cNvSpPr>
          <p:nvPr/>
        </p:nvSpPr>
        <p:spPr bwMode="auto">
          <a:xfrm>
            <a:off x="8307109" y="1100624"/>
            <a:ext cx="673465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723586-E95F-3043-521C-8869A476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61" y="1577232"/>
            <a:ext cx="3962400" cy="341468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933AA8D-BCF9-8C14-BD73-B6E24E144334}"/>
              </a:ext>
            </a:extLst>
          </p:cNvPr>
          <p:cNvSpPr txBox="1">
            <a:spLocks/>
          </p:cNvSpPr>
          <p:nvPr/>
        </p:nvSpPr>
        <p:spPr bwMode="auto">
          <a:xfrm>
            <a:off x="4658222" y="671999"/>
            <a:ext cx="144780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COUNTRIES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F89C633-388E-C647-FD05-56342D804C43}"/>
              </a:ext>
            </a:extLst>
          </p:cNvPr>
          <p:cNvSpPr txBox="1">
            <a:spLocks/>
          </p:cNvSpPr>
          <p:nvPr/>
        </p:nvSpPr>
        <p:spPr bwMode="auto">
          <a:xfrm>
            <a:off x="6250647" y="671999"/>
            <a:ext cx="1030179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CITIES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CDB857C-0AA8-E5EE-4C86-2E71E7722CF4}"/>
              </a:ext>
            </a:extLst>
          </p:cNvPr>
          <p:cNvSpPr txBox="1">
            <a:spLocks/>
          </p:cNvSpPr>
          <p:nvPr/>
        </p:nvSpPr>
        <p:spPr bwMode="auto">
          <a:xfrm>
            <a:off x="7461218" y="671999"/>
            <a:ext cx="1293347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REGIONS</a:t>
            </a:r>
          </a:p>
        </p:txBody>
      </p:sp>
    </p:spTree>
    <p:extLst>
      <p:ext uri="{BB962C8B-B14F-4D97-AF65-F5344CB8AC3E}">
        <p14:creationId xmlns:p14="http://schemas.microsoft.com/office/powerpoint/2010/main" val="351542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2FCDE92-2823-DCB7-4F08-C73091D82075}"/>
              </a:ext>
            </a:extLst>
          </p:cNvPr>
          <p:cNvSpPr txBox="1">
            <a:spLocks/>
          </p:cNvSpPr>
          <p:nvPr/>
        </p:nvSpPr>
        <p:spPr bwMode="auto">
          <a:xfrm>
            <a:off x="-124521" y="25687"/>
            <a:ext cx="4780496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173E2A"/>
                </a:solidFill>
              </a:rPr>
              <a:t>Ranking of SECTORS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57BF59A-848C-D622-86D1-B0677D7EC031}"/>
              </a:ext>
            </a:extLst>
          </p:cNvPr>
          <p:cNvSpPr txBox="1">
            <a:spLocks/>
          </p:cNvSpPr>
          <p:nvPr/>
        </p:nvSpPr>
        <p:spPr bwMode="auto">
          <a:xfrm>
            <a:off x="5628118" y="25687"/>
            <a:ext cx="3124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600" dirty="0" err="1">
                <a:solidFill>
                  <a:srgbClr val="173E2A"/>
                </a:solidFill>
              </a:rPr>
              <a:t>ceps.ai</a:t>
            </a:r>
            <a:r>
              <a:rPr lang="en-US" sz="1600" dirty="0">
                <a:solidFill>
                  <a:srgbClr val="173E2A"/>
                </a:solidFill>
              </a:rPr>
              <a:t>/world #section4</a:t>
            </a:r>
          </a:p>
        </p:txBody>
      </p:sp>
      <p:pic>
        <p:nvPicPr>
          <p:cNvPr id="14" name="Picture 13" descr="A screenshot of a web page&#10;&#10;Description automatically generated">
            <a:extLst>
              <a:ext uri="{FF2B5EF4-FFF2-40B4-BE49-F238E27FC236}">
                <a16:creationId xmlns:a16="http://schemas.microsoft.com/office/drawing/2014/main" id="{74B87F7A-0B1C-1BE8-5C2F-8D327C39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4" y="1307063"/>
            <a:ext cx="2945747" cy="1462574"/>
          </a:xfrm>
          <a:prstGeom prst="rect">
            <a:avLst/>
          </a:prstGeom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732821F6-2A4C-497F-E3B3-231934C7C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5" y="3105150"/>
            <a:ext cx="2945747" cy="1462574"/>
          </a:xfrm>
          <a:prstGeom prst="rect">
            <a:avLst/>
          </a:prstGeom>
        </p:spPr>
      </p:pic>
      <p:pic>
        <p:nvPicPr>
          <p:cNvPr id="17" name="Picture 16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96D1A7D0-AFF1-F330-02D6-3EBD09CAF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26" y="1581150"/>
            <a:ext cx="4614333" cy="2667000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3537EEDE-701F-D009-60E8-002FF89A4509}"/>
              </a:ext>
            </a:extLst>
          </p:cNvPr>
          <p:cNvSpPr txBox="1">
            <a:spLocks/>
          </p:cNvSpPr>
          <p:nvPr/>
        </p:nvSpPr>
        <p:spPr bwMode="auto">
          <a:xfrm>
            <a:off x="4576665" y="4400550"/>
            <a:ext cx="3048000" cy="5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>
                <a:solidFill>
                  <a:srgbClr val="173E2A"/>
                </a:solidFill>
              </a:rPr>
              <a:t>France, US, China…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9C1A2B-16AA-3C98-C43C-139A8861AAC3}"/>
              </a:ext>
            </a:extLst>
          </p:cNvPr>
          <p:cNvCxnSpPr>
            <a:cxnSpLocks/>
          </p:cNvCxnSpPr>
          <p:nvPr/>
        </p:nvCxnSpPr>
        <p:spPr>
          <a:xfrm flipH="1" flipV="1">
            <a:off x="4800600" y="4019550"/>
            <a:ext cx="457200" cy="548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9A40B0-7FA9-0A06-6D1D-2794F08C14E1}"/>
              </a:ext>
            </a:extLst>
          </p:cNvPr>
          <p:cNvCxnSpPr>
            <a:cxnSpLocks/>
          </p:cNvCxnSpPr>
          <p:nvPr/>
        </p:nvCxnSpPr>
        <p:spPr>
          <a:xfrm flipV="1">
            <a:off x="5791200" y="3562350"/>
            <a:ext cx="160754" cy="1005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2">
            <a:extLst>
              <a:ext uri="{FF2B5EF4-FFF2-40B4-BE49-F238E27FC236}">
                <a16:creationId xmlns:a16="http://schemas.microsoft.com/office/drawing/2014/main" id="{67901971-512A-8495-5887-65024AB9C5B5}"/>
              </a:ext>
            </a:extLst>
          </p:cNvPr>
          <p:cNvSpPr txBox="1">
            <a:spLocks/>
          </p:cNvSpPr>
          <p:nvPr/>
        </p:nvSpPr>
        <p:spPr bwMode="auto">
          <a:xfrm>
            <a:off x="4655975" y="1100624"/>
            <a:ext cx="1447800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2-digit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859A8EC-1569-56C4-78BC-81CEEFA97793}"/>
              </a:ext>
            </a:extLst>
          </p:cNvPr>
          <p:cNvSpPr txBox="1">
            <a:spLocks/>
          </p:cNvSpPr>
          <p:nvPr/>
        </p:nvSpPr>
        <p:spPr bwMode="auto">
          <a:xfrm>
            <a:off x="6248400" y="1100624"/>
            <a:ext cx="1030179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3-digit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9F0123BF-D5F0-D04D-2374-D9A3DA3FB77D}"/>
              </a:ext>
            </a:extLst>
          </p:cNvPr>
          <p:cNvSpPr txBox="1">
            <a:spLocks/>
          </p:cNvSpPr>
          <p:nvPr/>
        </p:nvSpPr>
        <p:spPr bwMode="auto">
          <a:xfrm>
            <a:off x="7458971" y="1100624"/>
            <a:ext cx="1293347" cy="328126"/>
          </a:xfrm>
          <a:prstGeom prst="rect">
            <a:avLst/>
          </a:prstGeom>
          <a:solidFill>
            <a:srgbClr val="4C5F27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/>
              <a:t>PRIO</a:t>
            </a:r>
          </a:p>
        </p:txBody>
      </p:sp>
    </p:spTree>
    <p:extLst>
      <p:ext uri="{BB962C8B-B14F-4D97-AF65-F5344CB8AC3E}">
        <p14:creationId xmlns:p14="http://schemas.microsoft.com/office/powerpoint/2010/main" val="3004088141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511</Words>
  <Application>Microsoft Macintosh PowerPoint</Application>
  <PresentationFormat>On-screen Show (16:9)</PresentationFormat>
  <Paragraphs>152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revert</vt:lpstr>
      <vt:lpstr>Verdana</vt:lpstr>
      <vt:lpstr>Wingdings</vt:lpstr>
      <vt:lpstr>Beamer</vt:lpstr>
      <vt:lpstr>PowerPoint Presentation</vt:lpstr>
      <vt:lpstr>PowerPoint Presentation</vt:lpstr>
      <vt:lpstr>HOMEPAGE</vt:lpstr>
      <vt:lpstr>WORLD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WORLD PROFILE</vt:lpstr>
      <vt:lpstr>WORLD PROFILE</vt:lpstr>
      <vt:lpstr>PowerPoint Presentation</vt:lpstr>
      <vt:lpstr>PowerPoint Presentation</vt:lpstr>
      <vt:lpstr>CEPS AI OBSERVATORY (PAGE PROFILES)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2024-05-16T09:12:49Z</dcterms:modified>
</cp:coreProperties>
</file>